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Mono Medium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Nuni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Montserrat Medium"/>
      <p:regular r:id="rId35"/>
      <p:bold r:id="rId36"/>
      <p:italic r:id="rId37"/>
      <p:boldItalic r:id="rId38"/>
    </p:embeddedFont>
    <p:embeddedFont>
      <p:font typeface="Roboto Mono"/>
      <p:regular r:id="rId39"/>
      <p:bold r:id="rId40"/>
      <p:italic r:id="rId41"/>
      <p:boldItalic r:id="rId42"/>
    </p:embeddedFont>
    <p:embeddedFont>
      <p:font typeface="Merriweather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.fntdata"/><Relationship Id="rId20" Type="http://schemas.openxmlformats.org/officeDocument/2006/relationships/font" Target="fonts/RobotoMonoMedium-bold.fntdata"/><Relationship Id="rId42" Type="http://schemas.openxmlformats.org/officeDocument/2006/relationships/font" Target="fonts/RobotoMono-boldItalic.fntdata"/><Relationship Id="rId41" Type="http://schemas.openxmlformats.org/officeDocument/2006/relationships/font" Target="fonts/RobotoMono-italic.fntdata"/><Relationship Id="rId22" Type="http://schemas.openxmlformats.org/officeDocument/2006/relationships/font" Target="fonts/RobotoMonoMedium-boldItalic.fntdata"/><Relationship Id="rId44" Type="http://schemas.openxmlformats.org/officeDocument/2006/relationships/font" Target="fonts/Merriweather-bold.fntdata"/><Relationship Id="rId21" Type="http://schemas.openxmlformats.org/officeDocument/2006/relationships/font" Target="fonts/RobotoMonoMedium-italic.fntdata"/><Relationship Id="rId43" Type="http://schemas.openxmlformats.org/officeDocument/2006/relationships/font" Target="fonts/Merriweather-regular.fntdata"/><Relationship Id="rId24" Type="http://schemas.openxmlformats.org/officeDocument/2006/relationships/font" Target="fonts/Roboto-bold.fntdata"/><Relationship Id="rId46" Type="http://schemas.openxmlformats.org/officeDocument/2006/relationships/font" Target="fonts/Merriweather-boldItalic.fntdata"/><Relationship Id="rId23" Type="http://schemas.openxmlformats.org/officeDocument/2006/relationships/font" Target="fonts/Roboto-regular.fntdata"/><Relationship Id="rId45" Type="http://schemas.openxmlformats.org/officeDocument/2006/relationships/font" Target="fonts/Merriweather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Medium-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Medium-bold.fntdata"/><Relationship Id="rId17" Type="http://schemas.openxmlformats.org/officeDocument/2006/relationships/slide" Target="slides/slide12.xml"/><Relationship Id="rId39" Type="http://schemas.openxmlformats.org/officeDocument/2006/relationships/font" Target="fonts/RobotoMono-regular.fntdata"/><Relationship Id="rId16" Type="http://schemas.openxmlformats.org/officeDocument/2006/relationships/slide" Target="slides/slide11.xml"/><Relationship Id="rId38" Type="http://schemas.openxmlformats.org/officeDocument/2006/relationships/font" Target="fonts/MontserratMedium-boldItalic.fntdata"/><Relationship Id="rId19" Type="http://schemas.openxmlformats.org/officeDocument/2006/relationships/font" Target="fonts/RobotoMonoMedium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3a0c40099_9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3a0c40099_9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3a0c40099_8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3a0c40099_8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384d18a9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384d18a9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3a0c40099_3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3a0c40099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3a0c4009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3a0c4009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3a0c40099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3a0c40099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3a0c40099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3a0c40099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3a0c40099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3a0c40099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3a0c40099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3a0c40099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3a0c40099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3a0c40099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3a0c40099_9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3a0c40099_9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3a0c40099_8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3a0c40099_8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ontserrat"/>
              <a:buNone/>
              <a:defRPr b="1" sz="36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"/>
              <a:buNone/>
              <a:defRPr sz="16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0"/>
              <a:buFont typeface="Montserrat"/>
              <a:buNone/>
              <a:defRPr b="1" sz="10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Montserrat"/>
              <a:buNone/>
              <a:defRPr b="1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Montserrat"/>
              <a:buNone/>
              <a:defRPr b="1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Montserrat"/>
              <a:buNone/>
              <a:defRPr b="1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Montserrat"/>
              <a:buNone/>
              <a:defRPr b="1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Montserrat"/>
              <a:buNone/>
              <a:defRPr b="1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Montserrat"/>
              <a:buNone/>
              <a:defRPr b="1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Montserrat"/>
              <a:buNone/>
              <a:defRPr b="1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Montserrat"/>
              <a:buNone/>
              <a:defRPr b="1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2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ontserrat"/>
              <a:buNone/>
              <a:defRPr b="1" sz="36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Montserrat"/>
              <a:buNone/>
              <a:defRPr b="1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Montserrat"/>
              <a:buNone/>
              <a:defRPr b="1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Nunito"/>
              <a:buChar char="●"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unito"/>
              <a:buChar char="○"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unito"/>
              <a:buChar char="■"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unito"/>
              <a:buChar char="●"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unito"/>
              <a:buChar char="○"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unito"/>
              <a:buChar char="■"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unito"/>
              <a:buChar char="●"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unito"/>
              <a:buChar char="○"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Nunito"/>
              <a:buChar char="■"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ontserrat"/>
              <a:buNone/>
              <a:defRPr b="1" sz="36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Montserrat"/>
              <a:buNone/>
              <a:defRPr b="1" sz="36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Montserrat"/>
              <a:buNone/>
              <a:defRPr b="1" sz="36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Montserrat"/>
              <a:buNone/>
              <a:defRPr b="1" sz="36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Montserrat"/>
              <a:buNone/>
              <a:defRPr b="1" sz="36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Montserrat"/>
              <a:buNone/>
              <a:defRPr b="1" sz="36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Montserrat"/>
              <a:buNone/>
              <a:defRPr b="1" sz="36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Montserrat"/>
              <a:buNone/>
              <a:defRPr b="1" sz="36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Montserrat"/>
              <a:buNone/>
              <a:defRPr b="1" sz="36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ontserrat"/>
              <a:buNone/>
              <a:defRPr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●"/>
              <a:defRPr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Font typeface="Nunito"/>
              <a:buChar char="○"/>
              <a:defRPr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Font typeface="Nunito"/>
              <a:buChar char="■"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None/>
              <a:defRPr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hyperlink" Target="https://www.flexfireleds.com/LED-Flexible-strips-ultra-bright-led-strip-lights" TargetMode="External"/><Relationship Id="rId5" Type="http://schemas.openxmlformats.org/officeDocument/2006/relationships/hyperlink" Target="https://pxhere.com/en/photo/571964" TargetMode="External"/><Relationship Id="rId6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threejs.org/docs/#api/en/lights/Light" TargetMode="External"/><Relationship Id="rId4" Type="http://schemas.openxmlformats.org/officeDocument/2006/relationships/hyperlink" Target="https://threejsfundamentals.org/threejs/lessons/threejs-lights.html" TargetMode="External"/><Relationship Id="rId5" Type="http://schemas.openxmlformats.org/officeDocument/2006/relationships/hyperlink" Target="https://github.com/gfxfundamentals/threejsfundamental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hyperlink" Target="http://blog.disignstudio.com/materials-and-light-basics-in-three-js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4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4800"/>
              <a:t>t</a:t>
            </a:r>
            <a:r>
              <a:rPr lang="id" sz="4800"/>
              <a:t>hree.js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id">
                <a:latin typeface="Montserrat Medium"/>
                <a:ea typeface="Montserrat Medium"/>
                <a:cs typeface="Montserrat Medium"/>
                <a:sym typeface="Montserrat Medium"/>
              </a:rPr>
              <a:t>Ragam</a:t>
            </a:r>
            <a:r>
              <a:rPr b="0" lang="id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b="0" lang="id">
                <a:latin typeface="Montserrat Medium"/>
                <a:ea typeface="Montserrat Medium"/>
                <a:cs typeface="Montserrat Medium"/>
                <a:sym typeface="Montserrat Medium"/>
              </a:rPr>
              <a:t>Sumber</a:t>
            </a:r>
            <a:r>
              <a:rPr b="0" lang="id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b="0" lang="id">
                <a:latin typeface="Montserrat Medium"/>
                <a:ea typeface="Montserrat Medium"/>
                <a:cs typeface="Montserrat Medium"/>
                <a:sym typeface="Montserrat Medium"/>
              </a:rPr>
              <a:t>Cahaya</a:t>
            </a:r>
            <a:endParaRPr b="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357000" y="3568900"/>
            <a:ext cx="54753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>
                <a:solidFill>
                  <a:schemeClr val="accent2"/>
                </a:solidFill>
              </a:rPr>
              <a:t>Iqbaal Pratama Putra</a:t>
            </a:r>
            <a:r>
              <a:rPr lang="id">
                <a:solidFill>
                  <a:schemeClr val="accent2"/>
                </a:solidFill>
              </a:rPr>
              <a:t>		(05111840000021)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>
                <a:solidFill>
                  <a:schemeClr val="accent2"/>
                </a:solidFill>
              </a:rPr>
              <a:t>Rosa Valentine Lammora</a:t>
            </a:r>
            <a:r>
              <a:rPr lang="id">
                <a:solidFill>
                  <a:schemeClr val="accent2"/>
                </a:solidFill>
              </a:rPr>
              <a:t>	(05111840000035)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>
                <a:solidFill>
                  <a:schemeClr val="accent2"/>
                </a:solidFill>
              </a:rPr>
              <a:t>Zaenal Makhmudi Isma’il</a:t>
            </a:r>
            <a:r>
              <a:rPr lang="id">
                <a:solidFill>
                  <a:schemeClr val="accent2"/>
                </a:solidFill>
              </a:rPr>
              <a:t>	(05111840000054)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>
                <a:solidFill>
                  <a:schemeClr val="accent2"/>
                </a:solidFill>
              </a:rPr>
              <a:t>Salim Bin Usman</a:t>
            </a:r>
            <a:r>
              <a:rPr lang="id">
                <a:solidFill>
                  <a:schemeClr val="accent2"/>
                </a:solidFill>
              </a:rPr>
              <a:t>			(05111840000104)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Spot Light</a:t>
            </a:r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4644675" y="1364850"/>
            <a:ext cx="4166400" cy="24138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var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spotLight = </a:t>
            </a:r>
            <a:r>
              <a:rPr lang="id" sz="100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new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THREE.</a:t>
            </a:r>
            <a:r>
              <a:rPr lang="id" sz="1000">
                <a:solidFill>
                  <a:srgbClr val="2194CE"/>
                </a:solidFill>
                <a:latin typeface="Roboto Mono"/>
                <a:ea typeface="Roboto Mono"/>
                <a:cs typeface="Roboto Mono"/>
                <a:sym typeface="Roboto Mono"/>
              </a:rPr>
              <a:t>SpotLight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0xffffff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spotLight.position.</a:t>
            </a:r>
            <a:r>
              <a:rPr lang="id" sz="100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1000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spotLight.castShadow = </a:t>
            </a:r>
            <a:r>
              <a:rPr lang="id" sz="100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spotLight.shadow.mapSize.width =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1024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spotLight.shadow.mapSize.height =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1024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spotLight.shadow.camera.near =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500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spotLight.shadow.camera.far =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4000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spotLight.shadow.camera.fov =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30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scene.add( spotLight );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RectAreaLight</a:t>
            </a:r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761075" y="1188375"/>
            <a:ext cx="31920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id">
                <a:solidFill>
                  <a:schemeClr val="lt1"/>
                </a:solidFill>
              </a:rPr>
              <a:t>Pencahayaan dengan cahaya yang dipancarkan dari bentuk persegi empat. Biasa digunakan untuk mensimulasikan cahaya dari jendela atau pencahayaan strip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4425" y="1006788"/>
            <a:ext cx="2184199" cy="182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"/>
          <p:cNvSpPr txBox="1"/>
          <p:nvPr/>
        </p:nvSpPr>
        <p:spPr>
          <a:xfrm>
            <a:off x="4338750" y="43921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id"/>
              <a:t>[1]</a:t>
            </a:r>
            <a:r>
              <a:rPr lang="id" sz="1100" u="sng">
                <a:solidFill>
                  <a:schemeClr val="hlink"/>
                </a:solidFill>
                <a:hlinkClick r:id="rId4"/>
              </a:rPr>
              <a:t>https://www.flexfireleds.com/LED-Flexible-strips-ultra-bright-led-strip-lights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id"/>
              <a:t>[2]</a:t>
            </a:r>
            <a:r>
              <a:rPr lang="id" sz="1100" u="sng">
                <a:solidFill>
                  <a:schemeClr val="hlink"/>
                </a:solidFill>
                <a:hlinkClick r:id="rId5"/>
              </a:rPr>
              <a:t>https://pxhere.com/en/photo/571964</a:t>
            </a:r>
            <a:endParaRPr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34825" y="542838"/>
            <a:ext cx="1847850" cy="246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RectAreaLight</a:t>
            </a:r>
            <a:endParaRPr/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d"/>
              <a:t>Notes : Tidak memunculkan bayangan</a:t>
            </a:r>
            <a:endParaRPr/>
          </a:p>
        </p:txBody>
      </p:sp>
      <p:pic>
        <p:nvPicPr>
          <p:cNvPr id="153" name="Google Shape;1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6650" y="902175"/>
            <a:ext cx="4162425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7938" y="3034375"/>
            <a:ext cx="4339875" cy="1804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idx="1" type="body"/>
          </p:nvPr>
        </p:nvSpPr>
        <p:spPr>
          <a:xfrm>
            <a:off x="311700" y="377600"/>
            <a:ext cx="7979400" cy="19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Sumber: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id" u="sng">
                <a:solidFill>
                  <a:schemeClr val="hlink"/>
                </a:solidFill>
                <a:hlinkClick r:id="rId3"/>
              </a:rPr>
              <a:t>https://threejs.org/docs/#api/en/lights/Light</a:t>
            </a:r>
            <a:endParaRPr b="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id" u="sng">
                <a:solidFill>
                  <a:schemeClr val="hlink"/>
                </a:solidFill>
                <a:hlinkClick r:id="rId4"/>
              </a:rPr>
              <a:t>https://threejsfundamentals.org/threejs/lessons/threejs-lights.html</a:t>
            </a:r>
            <a:endParaRPr b="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id" u="sng">
                <a:solidFill>
                  <a:schemeClr val="hlink"/>
                </a:solidFill>
                <a:hlinkClick r:id="rId5"/>
              </a:rPr>
              <a:t>https://github.com/gfxfundamentals/threejsfundamentals</a:t>
            </a:r>
            <a:endParaRPr b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Lights in three.js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id" sz="1600"/>
              <a:t>Light</a:t>
            </a:r>
            <a:endParaRPr b="1"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id" sz="1600"/>
              <a:t>Ambient</a:t>
            </a:r>
            <a:r>
              <a:rPr lang="id" sz="1600"/>
              <a:t>Light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id" sz="1600"/>
              <a:t>Hemisphere</a:t>
            </a:r>
            <a:r>
              <a:rPr lang="id" sz="1600"/>
              <a:t>Light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id" sz="1600"/>
              <a:t>Directional</a:t>
            </a:r>
            <a:r>
              <a:rPr lang="id" sz="1600"/>
              <a:t>Light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id" sz="1600"/>
              <a:t>Point</a:t>
            </a:r>
            <a:r>
              <a:rPr lang="id" sz="1600"/>
              <a:t>Light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id" sz="1600"/>
              <a:t>Spot</a:t>
            </a:r>
            <a:r>
              <a:rPr lang="id" sz="1600"/>
              <a:t>Light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id" sz="1600"/>
              <a:t>RectArea</a:t>
            </a:r>
            <a:r>
              <a:rPr lang="id" sz="1600"/>
              <a:t>Light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37065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Light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81775" y="1191225"/>
            <a:ext cx="4166400" cy="3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id">
                <a:solidFill>
                  <a:schemeClr val="accent3"/>
                </a:solidFill>
              </a:rPr>
              <a:t>Base Class: Object3D</a:t>
            </a:r>
            <a:endParaRPr>
              <a:solidFill>
                <a:schemeClr val="accent3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id">
                <a:solidFill>
                  <a:schemeClr val="accent3"/>
                </a:solidFill>
              </a:rPr>
              <a:t>Constructor</a:t>
            </a:r>
            <a:endParaRPr>
              <a:solidFill>
                <a:schemeClr val="accent3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Light(color: int, intensity: float)</a:t>
            </a:r>
            <a:endParaRPr sz="1300">
              <a:solidFill>
                <a:schemeClr val="accent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id">
                <a:solidFill>
                  <a:schemeClr val="accent3"/>
                </a:solidFill>
              </a:rPr>
              <a:t>Properties (optional)</a:t>
            </a:r>
            <a:endParaRPr>
              <a:solidFill>
                <a:schemeClr val="accent3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.color </a:t>
            </a:r>
            <a:r>
              <a:rPr lang="id" sz="1300">
                <a:solidFill>
                  <a:schemeClr val="accent3"/>
                </a:solidFill>
              </a:rPr>
              <a:t>(default: 0xffffff)</a:t>
            </a:r>
            <a:endParaRPr sz="1300">
              <a:solidFill>
                <a:schemeClr val="accent3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.intensity </a:t>
            </a:r>
            <a:r>
              <a:rPr lang="id" sz="1300">
                <a:solidFill>
                  <a:schemeClr val="accent3"/>
                </a:solidFill>
              </a:rPr>
              <a:t>(default: 1.0)</a:t>
            </a:r>
            <a:endParaRPr sz="1300">
              <a:solidFill>
                <a:schemeClr val="accent3"/>
              </a:solidFill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1500" y="354950"/>
            <a:ext cx="3652900" cy="27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4321225" y="4599525"/>
            <a:ext cx="46035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 u="sng">
                <a:solidFill>
                  <a:schemeClr val="hlink"/>
                </a:solidFill>
                <a:hlinkClick r:id="rId4"/>
              </a:rPr>
              <a:t>http://blog.disignstudio.com/materials-and-light-basics-in-three-js/</a:t>
            </a:r>
            <a:endParaRPr sz="1200"/>
          </a:p>
        </p:txBody>
      </p:sp>
      <p:sp>
        <p:nvSpPr>
          <p:cNvPr id="80" name="Google Shape;80;p15"/>
          <p:cNvSpPr txBox="1"/>
          <p:nvPr/>
        </p:nvSpPr>
        <p:spPr>
          <a:xfrm>
            <a:off x="4750875" y="3450600"/>
            <a:ext cx="35235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1300">
                <a:latin typeface="Nunito"/>
                <a:ea typeface="Nunito"/>
                <a:cs typeface="Nunito"/>
                <a:sym typeface="Nunito"/>
              </a:rPr>
              <a:t>Pencahayaan digunakan agar objek lebih terlihat 3-dimensi</a:t>
            </a:r>
            <a:endParaRPr sz="13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25" y="500925"/>
            <a:ext cx="37065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Ambient Light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644675" y="532725"/>
            <a:ext cx="41664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d">
                <a:solidFill>
                  <a:schemeClr val="accent1"/>
                </a:solidFill>
              </a:rPr>
              <a:t>Ambient Light </a:t>
            </a:r>
            <a:r>
              <a:rPr lang="id">
                <a:solidFill>
                  <a:schemeClr val="accent1"/>
                </a:solidFill>
              </a:rPr>
              <a:t>menerangi semua objek dalam scene secara merata, maka tidak memberi bayangan.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81775" y="1191225"/>
            <a:ext cx="4166400" cy="3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id">
                <a:solidFill>
                  <a:schemeClr val="accent3"/>
                </a:solidFill>
              </a:rPr>
              <a:t>Base Class: Light</a:t>
            </a:r>
            <a:endParaRPr>
              <a:solidFill>
                <a:schemeClr val="accent3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id">
                <a:solidFill>
                  <a:schemeClr val="accent3"/>
                </a:solidFill>
              </a:rPr>
              <a:t>Constructor</a:t>
            </a:r>
            <a:endParaRPr>
              <a:solidFill>
                <a:schemeClr val="accent3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Courier New"/>
              <a:buChar char="○"/>
            </a:pPr>
            <a:r>
              <a:rPr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Ambient</a:t>
            </a:r>
            <a:r>
              <a:rPr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Light(color: int, intensity: float)</a:t>
            </a:r>
            <a:endParaRPr sz="1200">
              <a:solidFill>
                <a:schemeClr val="accent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id">
                <a:solidFill>
                  <a:schemeClr val="accent3"/>
                </a:solidFill>
              </a:rPr>
              <a:t>Properties (optional)</a:t>
            </a:r>
            <a:endParaRPr>
              <a:solidFill>
                <a:schemeClr val="accent3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.color</a:t>
            </a:r>
            <a:r>
              <a:rPr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d" sz="1300">
                <a:solidFill>
                  <a:schemeClr val="accent3"/>
                </a:solidFill>
              </a:rPr>
              <a:t>(default: 0xffffff)</a:t>
            </a:r>
            <a:endParaRPr sz="1300">
              <a:solidFill>
                <a:schemeClr val="accent3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.intensity </a:t>
            </a:r>
            <a:r>
              <a:rPr lang="id" sz="1300">
                <a:solidFill>
                  <a:schemeClr val="accent3"/>
                </a:solidFill>
              </a:rPr>
              <a:t>(default: 1.0)</a:t>
            </a:r>
            <a:endParaRPr sz="1300">
              <a:solidFill>
                <a:schemeClr val="accent3"/>
              </a:solidFill>
            </a:endParaRPr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644675" y="1191225"/>
            <a:ext cx="4166400" cy="5664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light </a:t>
            </a:r>
            <a:r>
              <a:rPr lang="id" sz="1000">
                <a:solidFill>
                  <a:srgbClr val="888888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THREE.</a:t>
            </a:r>
            <a:r>
              <a:rPr lang="id" sz="1000">
                <a:solidFill>
                  <a:srgbClr val="2194CE"/>
                </a:solidFill>
                <a:latin typeface="Roboto Mono"/>
                <a:ea typeface="Roboto Mono"/>
                <a:cs typeface="Roboto Mono"/>
                <a:sym typeface="Roboto Mono"/>
              </a:rPr>
              <a:t>AmbientLight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0x404040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0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scene.</a:t>
            </a:r>
            <a:r>
              <a:rPr lang="id" sz="1000">
                <a:solidFill>
                  <a:srgbClr val="2194CE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 light );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4644675" y="1789425"/>
            <a:ext cx="4166400" cy="28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d">
                <a:solidFill>
                  <a:schemeClr val="accent1"/>
                </a:solidFill>
              </a:rPr>
              <a:t>Cahaya pada obyek di </a:t>
            </a:r>
            <a:r>
              <a:rPr lang="id">
                <a:solidFill>
                  <a:schemeClr val="accent1"/>
                </a:solidFill>
              </a:rPr>
              <a:t>Ambient Light diperoleh dari perkalian warna obyek, warna cahaya, dan intensitasnya.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513" y="2783675"/>
            <a:ext cx="2584724" cy="181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25" y="500925"/>
            <a:ext cx="37065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Hemisphere </a:t>
            </a:r>
            <a:r>
              <a:rPr lang="id"/>
              <a:t>Light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644675" y="532725"/>
            <a:ext cx="4166400" cy="12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d">
                <a:solidFill>
                  <a:schemeClr val="accent1"/>
                </a:solidFill>
              </a:rPr>
              <a:t>Di Hemisphere Light, didefinisikan</a:t>
            </a:r>
            <a:r>
              <a:rPr lang="id">
                <a:solidFill>
                  <a:schemeClr val="accent1"/>
                </a:solidFill>
              </a:rPr>
              <a:t> </a:t>
            </a:r>
            <a:r>
              <a:rPr b="1" lang="id">
                <a:solidFill>
                  <a:schemeClr val="accent1"/>
                </a:solidFill>
              </a:rPr>
              <a:t>warna langit dan warna dataran.</a:t>
            </a:r>
            <a:r>
              <a:rPr lang="id">
                <a:solidFill>
                  <a:schemeClr val="accent1"/>
                </a:solidFill>
              </a:rPr>
              <a:t>Warna permukaan obyek yang mengarah ke atas akan dikalikan dengan warna langit. Warna permukaan obyek yang mengarah ke bawah akan dikalikan dengan warna dataran.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81775" y="1191225"/>
            <a:ext cx="4166400" cy="3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id">
                <a:solidFill>
                  <a:schemeClr val="accent3"/>
                </a:solidFill>
              </a:rPr>
              <a:t>Base Class: Light</a:t>
            </a:r>
            <a:endParaRPr>
              <a:solidFill>
                <a:schemeClr val="accent3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id">
                <a:solidFill>
                  <a:schemeClr val="accent3"/>
                </a:solidFill>
              </a:rPr>
              <a:t>Constructor</a:t>
            </a:r>
            <a:endParaRPr>
              <a:solidFill>
                <a:schemeClr val="accent3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Courier New"/>
              <a:buChar char="○"/>
            </a:pPr>
            <a:r>
              <a:rPr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Hemisphere</a:t>
            </a:r>
            <a:r>
              <a:rPr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Light(skyColor: int, groundColor: int, intensity: float)</a:t>
            </a:r>
            <a:endParaRPr sz="1200">
              <a:solidFill>
                <a:schemeClr val="accent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●"/>
            </a:pPr>
            <a:r>
              <a:rPr lang="id">
                <a:solidFill>
                  <a:schemeClr val="accent3"/>
                </a:solidFill>
              </a:rPr>
              <a:t>Properties (optional)</a:t>
            </a:r>
            <a:endParaRPr>
              <a:solidFill>
                <a:schemeClr val="accent3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.skyColor</a:t>
            </a:r>
            <a:r>
              <a:rPr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d" sz="1300">
                <a:solidFill>
                  <a:schemeClr val="accent3"/>
                </a:solidFill>
              </a:rPr>
              <a:t>(default: 0xffffff)</a:t>
            </a:r>
            <a:endParaRPr sz="1300">
              <a:solidFill>
                <a:schemeClr val="accent3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○"/>
            </a:pPr>
            <a:r>
              <a:rPr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.groundColor</a:t>
            </a:r>
            <a:r>
              <a:rPr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d" sz="1300">
                <a:solidFill>
                  <a:schemeClr val="accent3"/>
                </a:solidFill>
              </a:rPr>
              <a:t>(default: 0xffffff)</a:t>
            </a:r>
            <a:endParaRPr sz="1300">
              <a:solidFill>
                <a:schemeClr val="accent3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.intensity</a:t>
            </a:r>
            <a:r>
              <a:rPr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d" sz="1300">
                <a:solidFill>
                  <a:schemeClr val="accent3"/>
                </a:solidFill>
              </a:rPr>
              <a:t>(default: 1.0)</a:t>
            </a:r>
            <a:endParaRPr sz="1300">
              <a:solidFill>
                <a:schemeClr val="accent3"/>
              </a:solidFill>
            </a:endParaRPr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4644675" y="1881450"/>
            <a:ext cx="4166400" cy="6903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light =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THREE</a:t>
            </a:r>
            <a:r>
              <a:rPr lang="id" sz="1000">
                <a:solidFill>
                  <a:srgbClr val="888888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000">
                <a:solidFill>
                  <a:srgbClr val="2194CE"/>
                </a:solidFill>
                <a:latin typeface="Roboto Mono"/>
                <a:ea typeface="Roboto Mono"/>
                <a:cs typeface="Roboto Mono"/>
                <a:sym typeface="Roboto Mono"/>
              </a:rPr>
              <a:t>HemisphereLight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0xB1E1FF</a:t>
            </a:r>
            <a:r>
              <a:rPr lang="id" sz="1000">
                <a:solidFill>
                  <a:srgbClr val="888888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0xB97A20</a:t>
            </a:r>
            <a:r>
              <a:rPr lang="id" sz="1000">
                <a:solidFill>
                  <a:srgbClr val="888888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id" sz="100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scene.</a:t>
            </a:r>
            <a:r>
              <a:rPr lang="id" sz="1000">
                <a:solidFill>
                  <a:srgbClr val="2194CE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id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 light );</a:t>
            </a:r>
            <a:endParaRPr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500" y="2782425"/>
            <a:ext cx="2537825" cy="170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7440975" y="2782425"/>
            <a:ext cx="13701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d" sz="1000">
                <a:latin typeface="Roboto"/>
                <a:ea typeface="Roboto"/>
                <a:cs typeface="Roboto"/>
                <a:sym typeface="Roboto"/>
              </a:rPr>
              <a:t>skyColor: blue</a:t>
            </a:r>
            <a:endParaRPr i="1"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d" sz="1000">
                <a:latin typeface="Roboto"/>
                <a:ea typeface="Roboto"/>
                <a:cs typeface="Roboto"/>
                <a:sym typeface="Roboto"/>
              </a:rPr>
              <a:t>groundColor: orange</a:t>
            </a:r>
            <a:endParaRPr i="1"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99325" y="315675"/>
            <a:ext cx="3706500" cy="46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Directional Light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Nunito"/>
              <a:buChar char="●"/>
            </a:pP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Base Class: Light</a:t>
            </a:r>
            <a:endParaRPr b="0" sz="130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Nunito"/>
              <a:buChar char="●"/>
            </a:pP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Constructor</a:t>
            </a:r>
            <a:endParaRPr b="0" sz="130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Courier New"/>
              <a:buChar char="○"/>
            </a:pPr>
            <a:r>
              <a:rPr b="0"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DirectionalLight(color: hexadecimal, intensity: float)</a:t>
            </a:r>
            <a:endParaRPr b="0" sz="1200">
              <a:solidFill>
                <a:schemeClr val="accent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-"/>
            </a:pPr>
            <a:r>
              <a:rPr b="0"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color </a:t>
            </a: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(default: 0xffffff)</a:t>
            </a:r>
            <a:endParaRPr b="0" sz="130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Char char="-"/>
            </a:pPr>
            <a:r>
              <a:rPr b="0"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intensity </a:t>
            </a: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(default: 1.0)</a:t>
            </a:r>
            <a:endParaRPr b="0" sz="1300">
              <a:solidFill>
                <a:schemeClr val="accent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Nunito"/>
              <a:buChar char="●"/>
            </a:pP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Properties (optional)</a:t>
            </a:r>
            <a:endParaRPr b="0" sz="130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b="0"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.castShadow</a:t>
            </a:r>
            <a:r>
              <a:rPr b="0"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 boolean (default false)</a:t>
            </a:r>
            <a:endParaRPr b="0" sz="130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b="0"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.position</a:t>
            </a:r>
            <a:r>
              <a:rPr b="0"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vector3</a:t>
            </a:r>
            <a:endParaRPr b="0" sz="130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(default (0,1,0))</a:t>
            </a:r>
            <a:endParaRPr b="0" sz="130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Courier New"/>
              <a:buChar char="○"/>
            </a:pPr>
            <a:r>
              <a:rPr b="0"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.target:</a:t>
            </a:r>
            <a:r>
              <a:rPr b="0" lang="id" sz="13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object3D </a:t>
            </a:r>
            <a:endParaRPr b="0" sz="130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id" sz="13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rPr>
              <a:t>(default (0,0,0))</a:t>
            </a:r>
            <a:endParaRPr b="0" sz="1300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Courier New"/>
              <a:buChar char="○"/>
            </a:pPr>
            <a:r>
              <a:rPr b="0" lang="id" sz="12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.shadow: DirectionalLightShadow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4644675" y="500925"/>
            <a:ext cx="4166400" cy="4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Pencahayaan dengan cahaya yang dipancarkan dari arah tertentu menuju ke arah tertentu pula, biasa digunakan untuk mensimulasikan siang hari, yaitu ketika sinar cahaya paralel/sejajar. Sebagian besar berperilaku seperti sumber cahaya sangat jauh dari kita. Directional light dapat memunculkan bayangan juga.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-228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Medium"/>
              <a:buNone/>
            </a:pPr>
            <a:r>
              <a:t/>
            </a:r>
            <a:endParaRPr sz="1200">
              <a:solidFill>
                <a:srgbClr val="7ECCE0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4701500" y="2328025"/>
            <a:ext cx="3804900" cy="229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</a:pPr>
            <a:r>
              <a:rPr lang="id" sz="1200">
                <a:solidFill>
                  <a:srgbClr val="C397D8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color 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200">
                <a:solidFill>
                  <a:srgbClr val="45E7A6"/>
                </a:solidFill>
                <a:latin typeface="Roboto Mono"/>
                <a:ea typeface="Roboto Mono"/>
                <a:cs typeface="Roboto Mono"/>
                <a:sym typeface="Roboto Mono"/>
              </a:rPr>
              <a:t>0xFFFFFF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solidFill>
                <a:srgbClr val="7ECCE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</a:pPr>
            <a:r>
              <a:rPr lang="id" sz="1200">
                <a:solidFill>
                  <a:srgbClr val="C397D8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intensity 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200">
                <a:solidFill>
                  <a:srgbClr val="45E7A6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solidFill>
                <a:srgbClr val="7ECCE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</a:pPr>
            <a:r>
              <a:rPr lang="id" sz="1200">
                <a:solidFill>
                  <a:srgbClr val="C397D8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light 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200">
                <a:solidFill>
                  <a:srgbClr val="C397D8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THREE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200">
                <a:solidFill>
                  <a:srgbClr val="7AA6DA"/>
                </a:solidFill>
                <a:latin typeface="Roboto Mono"/>
                <a:ea typeface="Roboto Mono"/>
                <a:cs typeface="Roboto Mono"/>
                <a:sym typeface="Roboto Mono"/>
              </a:rPr>
              <a:t>DirectionalLight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color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intensity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solidFill>
                <a:srgbClr val="7ECCE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</a:pP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light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position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200">
                <a:solidFill>
                  <a:srgbClr val="C397D8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id" sz="1200">
                <a:solidFill>
                  <a:srgbClr val="45E7A6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200">
                <a:solidFill>
                  <a:srgbClr val="45E7A6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200">
                <a:solidFill>
                  <a:srgbClr val="45E7A6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solidFill>
                <a:srgbClr val="7ECCE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</a:pP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light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target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position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200">
                <a:solidFill>
                  <a:srgbClr val="C397D8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(-</a:t>
            </a:r>
            <a:r>
              <a:rPr lang="id" sz="1200">
                <a:solidFill>
                  <a:srgbClr val="45E7A6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200">
                <a:solidFill>
                  <a:srgbClr val="45E7A6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id" sz="1200">
                <a:solidFill>
                  <a:srgbClr val="45E7A6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solidFill>
                <a:srgbClr val="7ECCE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</a:pP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scene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light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solidFill>
                <a:srgbClr val="7ECCE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</a:pP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scene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light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id" sz="1200">
                <a:solidFill>
                  <a:srgbClr val="EAEAEA"/>
                </a:solidFill>
                <a:latin typeface="Roboto Mono"/>
                <a:ea typeface="Roboto Mono"/>
                <a:cs typeface="Roboto Mono"/>
                <a:sym typeface="Roboto Mono"/>
              </a:rPr>
              <a:t>target</a:t>
            </a:r>
            <a:r>
              <a:rPr lang="id" sz="1200">
                <a:solidFill>
                  <a:srgbClr val="7ECCE0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Point Light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81775" y="1191225"/>
            <a:ext cx="4166400" cy="3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id">
                <a:solidFill>
                  <a:srgbClr val="FFFFFF"/>
                </a:solidFill>
              </a:rPr>
              <a:t>PointLight adalah cahaya yang berada di suatu titik dan menembakkan cahaya ke segala arah dari titik itu.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id">
                <a:solidFill>
                  <a:srgbClr val="FFFFFF"/>
                </a:solidFill>
              </a:rPr>
              <a:t>Lampu yang dipancarkan dari satu titik di semua arah. Kasus penggunaan umum untuk ini adalah untuk mereplikasi cahaya yang dipancarkan dari lampu.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0200" y="1572788"/>
            <a:ext cx="3475325" cy="19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Point Light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4874625" y="1833675"/>
            <a:ext cx="3706500" cy="14331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15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var 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light = </a:t>
            </a:r>
            <a:r>
              <a:rPr lang="id" sz="115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new 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THREE.</a:t>
            </a:r>
            <a:r>
              <a:rPr lang="id" sz="1150">
                <a:solidFill>
                  <a:srgbClr val="2194CE"/>
                </a:solidFill>
                <a:latin typeface="Roboto Mono"/>
                <a:ea typeface="Roboto Mono"/>
                <a:cs typeface="Roboto Mono"/>
                <a:sym typeface="Roboto Mono"/>
              </a:rPr>
              <a:t>PointLight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 </a:t>
            </a:r>
            <a:r>
              <a:rPr lang="id" sz="115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0xff0000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id" sz="115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id" sz="115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100 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15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light.position.</a:t>
            </a:r>
            <a:r>
              <a:rPr lang="id" sz="1150">
                <a:solidFill>
                  <a:srgbClr val="30B030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 </a:t>
            </a:r>
            <a:r>
              <a:rPr lang="id" sz="115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50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id" sz="115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50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id" sz="1150">
                <a:solidFill>
                  <a:srgbClr val="FF3399"/>
                </a:solidFill>
                <a:latin typeface="Roboto Mono"/>
                <a:ea typeface="Roboto Mono"/>
                <a:cs typeface="Roboto Mono"/>
                <a:sym typeface="Roboto Mono"/>
              </a:rPr>
              <a:t>50 </a:t>
            </a: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15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1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scene.add( light );</a:t>
            </a:r>
            <a:endParaRPr sz="115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Spot Light</a:t>
            </a:r>
            <a:endParaRPr/>
          </a:p>
        </p:txBody>
      </p:sp>
      <p:sp>
        <p:nvSpPr>
          <p:cNvPr id="128" name="Google Shape;128;p2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81775" y="1191225"/>
            <a:ext cx="4166400" cy="3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id" sz="1200">
                <a:solidFill>
                  <a:srgbClr val="FFFFFF"/>
                </a:solidFill>
              </a:rPr>
              <a:t>Cahaya ini akan dipancarkan dari satu titik dalam satu arah, sepanjang kerucut yang bertambah besar semakin jauh dari cahaya yang didapatnya.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875" y="666750"/>
            <a:ext cx="381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